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0" r:id="rId1"/>
  </p:sldMasterIdLst>
  <p:notesMasterIdLst>
    <p:notesMasterId r:id="rId19"/>
  </p:notesMasterIdLst>
  <p:sldIdLst>
    <p:sldId id="256" r:id="rId2"/>
    <p:sldId id="258" r:id="rId3"/>
    <p:sldId id="259" r:id="rId4"/>
    <p:sldId id="261" r:id="rId5"/>
    <p:sldId id="306" r:id="rId6"/>
    <p:sldId id="260" r:id="rId7"/>
    <p:sldId id="307" r:id="rId8"/>
    <p:sldId id="274" r:id="rId9"/>
    <p:sldId id="310" r:id="rId10"/>
    <p:sldId id="309" r:id="rId11"/>
    <p:sldId id="308" r:id="rId12"/>
    <p:sldId id="279" r:id="rId13"/>
    <p:sldId id="265" r:id="rId14"/>
    <p:sldId id="277" r:id="rId15"/>
    <p:sldId id="283" r:id="rId16"/>
    <p:sldId id="286" r:id="rId17"/>
    <p:sldId id="287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5471A48-6C7B-49B5-8005-D4FD793AA1F1}">
  <a:tblStyle styleId="{C5471A48-6C7B-49B5-8005-D4FD793AA1F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eae4b7e19_4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eae4b7e19_4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23516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b1016a9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b1016a9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9158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0358ad62b_1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0358ad62b_1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b6b0abc02f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b6b0abc02f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dbec4be8f2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dbec4be8f2_0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deb1016d6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deb1016d6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gdeffb8a03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5" name="Google Shape;1145;gdeffb8a03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gdeffb8a03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2" name="Google Shape;1152;gdeffb8a03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dba848ff5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dba848ff5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b1016a9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b1016a9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deb1016a9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deb1016a9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b1016a9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b1016a9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57850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eae4b7e19_4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eae4b7e19_4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eb1016a9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eb1016a9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13182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deb1016a9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deb1016a9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deb1016a9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deb1016a9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9551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7200" y="-11650"/>
            <a:ext cx="9198400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345800" y="1143300"/>
            <a:ext cx="6452400" cy="24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198600" y="3594300"/>
            <a:ext cx="4746600" cy="405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>
            <a:spLocks noGrp="1"/>
          </p:cNvSpPr>
          <p:nvPr>
            <p:ph type="subTitle" idx="1"/>
          </p:nvPr>
        </p:nvSpPr>
        <p:spPr>
          <a:xfrm>
            <a:off x="720000" y="2297700"/>
            <a:ext cx="4027800" cy="14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50800"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720000" y="1770000"/>
            <a:ext cx="1813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title" idx="2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7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-29125" y="-14075"/>
            <a:ext cx="9202249" cy="5171649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"/>
          <p:cNvSpPr txBox="1">
            <a:spLocks noGrp="1"/>
          </p:cNvSpPr>
          <p:nvPr>
            <p:ph type="title"/>
          </p:nvPr>
        </p:nvSpPr>
        <p:spPr>
          <a:xfrm>
            <a:off x="719988" y="1605213"/>
            <a:ext cx="235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0" name="Google Shape;120;p23"/>
          <p:cNvSpPr txBox="1">
            <a:spLocks noGrp="1"/>
          </p:cNvSpPr>
          <p:nvPr>
            <p:ph type="subTitle" idx="1"/>
          </p:nvPr>
        </p:nvSpPr>
        <p:spPr>
          <a:xfrm>
            <a:off x="719988" y="210833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3"/>
          <p:cNvSpPr txBox="1">
            <a:spLocks noGrp="1"/>
          </p:cNvSpPr>
          <p:nvPr>
            <p:ph type="title" idx="2"/>
          </p:nvPr>
        </p:nvSpPr>
        <p:spPr>
          <a:xfrm>
            <a:off x="3396750" y="3007563"/>
            <a:ext cx="235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2" name="Google Shape;122;p23"/>
          <p:cNvSpPr txBox="1">
            <a:spLocks noGrp="1"/>
          </p:cNvSpPr>
          <p:nvPr>
            <p:ph type="subTitle" idx="3"/>
          </p:nvPr>
        </p:nvSpPr>
        <p:spPr>
          <a:xfrm>
            <a:off x="3396750" y="351068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3"/>
          <p:cNvSpPr txBox="1">
            <a:spLocks noGrp="1"/>
          </p:cNvSpPr>
          <p:nvPr>
            <p:ph type="title" idx="4"/>
          </p:nvPr>
        </p:nvSpPr>
        <p:spPr>
          <a:xfrm>
            <a:off x="719988" y="3007563"/>
            <a:ext cx="235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4" name="Google Shape;124;p23"/>
          <p:cNvSpPr txBox="1">
            <a:spLocks noGrp="1"/>
          </p:cNvSpPr>
          <p:nvPr>
            <p:ph type="subTitle" idx="5"/>
          </p:nvPr>
        </p:nvSpPr>
        <p:spPr>
          <a:xfrm>
            <a:off x="719988" y="351068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3"/>
          <p:cNvSpPr txBox="1">
            <a:spLocks noGrp="1"/>
          </p:cNvSpPr>
          <p:nvPr>
            <p:ph type="title" idx="6"/>
          </p:nvPr>
        </p:nvSpPr>
        <p:spPr>
          <a:xfrm>
            <a:off x="3396750" y="1605213"/>
            <a:ext cx="235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6" name="Google Shape;126;p23"/>
          <p:cNvSpPr txBox="1">
            <a:spLocks noGrp="1"/>
          </p:cNvSpPr>
          <p:nvPr>
            <p:ph type="subTitle" idx="7"/>
          </p:nvPr>
        </p:nvSpPr>
        <p:spPr>
          <a:xfrm>
            <a:off x="3396750" y="210833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3"/>
          <p:cNvSpPr txBox="1">
            <a:spLocks noGrp="1"/>
          </p:cNvSpPr>
          <p:nvPr>
            <p:ph type="title" idx="8"/>
          </p:nvPr>
        </p:nvSpPr>
        <p:spPr>
          <a:xfrm>
            <a:off x="6073488" y="1605213"/>
            <a:ext cx="235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8" name="Google Shape;128;p23"/>
          <p:cNvSpPr txBox="1">
            <a:spLocks noGrp="1"/>
          </p:cNvSpPr>
          <p:nvPr>
            <p:ph type="subTitle" idx="9"/>
          </p:nvPr>
        </p:nvSpPr>
        <p:spPr>
          <a:xfrm>
            <a:off x="6073488" y="210833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title" idx="13"/>
          </p:nvPr>
        </p:nvSpPr>
        <p:spPr>
          <a:xfrm>
            <a:off x="6073488" y="3007563"/>
            <a:ext cx="235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subTitle" idx="14"/>
          </p:nvPr>
        </p:nvSpPr>
        <p:spPr>
          <a:xfrm>
            <a:off x="6073488" y="3510688"/>
            <a:ext cx="19131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title" idx="15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23301" y="-9475"/>
            <a:ext cx="9190601" cy="516244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5"/>
          <p:cNvSpPr txBox="1">
            <a:spLocks noGrp="1"/>
          </p:cNvSpPr>
          <p:nvPr>
            <p:ph type="ctrTitle"/>
          </p:nvPr>
        </p:nvSpPr>
        <p:spPr>
          <a:xfrm>
            <a:off x="2608425" y="692400"/>
            <a:ext cx="3927000" cy="74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1" name="Google Shape;141;p25"/>
          <p:cNvSpPr txBox="1">
            <a:spLocks noGrp="1"/>
          </p:cNvSpPr>
          <p:nvPr>
            <p:ph type="subTitle" idx="1"/>
          </p:nvPr>
        </p:nvSpPr>
        <p:spPr>
          <a:xfrm>
            <a:off x="1712225" y="1435725"/>
            <a:ext cx="5719500" cy="6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2" name="Google Shape;142;p25"/>
          <p:cNvSpPr txBox="1">
            <a:spLocks noGrp="1"/>
          </p:cNvSpPr>
          <p:nvPr>
            <p:ph type="subTitle" idx="2"/>
          </p:nvPr>
        </p:nvSpPr>
        <p:spPr>
          <a:xfrm>
            <a:off x="3050125" y="2053125"/>
            <a:ext cx="3043800" cy="7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5"/>
          <p:cNvSpPr txBox="1"/>
          <p:nvPr/>
        </p:nvSpPr>
        <p:spPr>
          <a:xfrm>
            <a:off x="1949825" y="3801825"/>
            <a:ext cx="5251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2_1_1_2">
    <p:bg>
      <p:bgPr>
        <a:solidFill>
          <a:schemeClr val="lt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9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-29125" y="-16350"/>
            <a:ext cx="9221250" cy="517619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30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-34950" y="-19624"/>
            <a:ext cx="9232875" cy="5182749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0"/>
          <p:cNvSpPr/>
          <p:nvPr/>
        </p:nvSpPr>
        <p:spPr>
          <a:xfrm>
            <a:off x="360000" y="360000"/>
            <a:ext cx="8424000" cy="44235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-40776" y="-18375"/>
            <a:ext cx="9208151" cy="517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1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7200" y="-11650"/>
            <a:ext cx="9198400" cy="51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-49551" y="-23300"/>
            <a:ext cx="9225701" cy="5184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 t="29" b="19"/>
          <a:stretch/>
        </p:blipFill>
        <p:spPr>
          <a:xfrm>
            <a:off x="-27200" y="-11650"/>
            <a:ext cx="9198401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20000" y="1948344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4039075" y="787325"/>
            <a:ext cx="1065900" cy="10659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2031900" y="3019775"/>
            <a:ext cx="5080200" cy="480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 l="59" r="59"/>
          <a:stretch/>
        </p:blipFill>
        <p:spPr>
          <a:xfrm>
            <a:off x="-35900" y="-13010"/>
            <a:ext cx="9198401" cy="516952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1105025" y="1402600"/>
            <a:ext cx="5395500" cy="28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9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-27200" y="-11650"/>
            <a:ext cx="9198400" cy="51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1684275" y="1036950"/>
            <a:ext cx="4430100" cy="9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1684275" y="2018250"/>
            <a:ext cx="4430100" cy="20883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2688075" y="1638900"/>
            <a:ext cx="3838200" cy="18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35151" y="-17475"/>
            <a:ext cx="9214301" cy="517845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3"/>
          <p:cNvSpPr txBox="1">
            <a:spLocks noGrp="1"/>
          </p:cNvSpPr>
          <p:nvPr>
            <p:ph type="title"/>
          </p:nvPr>
        </p:nvSpPr>
        <p:spPr>
          <a:xfrm>
            <a:off x="3348500" y="1742775"/>
            <a:ext cx="1922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2" hasCustomPrompt="1"/>
          </p:nvPr>
        </p:nvSpPr>
        <p:spPr>
          <a:xfrm>
            <a:off x="6312050" y="3040500"/>
            <a:ext cx="572700" cy="5727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"/>
          </p:nvPr>
        </p:nvSpPr>
        <p:spPr>
          <a:xfrm>
            <a:off x="3348500" y="2253100"/>
            <a:ext cx="1922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3"/>
          </p:nvPr>
        </p:nvSpPr>
        <p:spPr>
          <a:xfrm>
            <a:off x="6235850" y="1742775"/>
            <a:ext cx="1922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4"/>
          </p:nvPr>
        </p:nvSpPr>
        <p:spPr>
          <a:xfrm>
            <a:off x="6235850" y="2253100"/>
            <a:ext cx="1922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5"/>
          </p:nvPr>
        </p:nvSpPr>
        <p:spPr>
          <a:xfrm>
            <a:off x="3348500" y="3608375"/>
            <a:ext cx="1922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6"/>
          </p:nvPr>
        </p:nvSpPr>
        <p:spPr>
          <a:xfrm>
            <a:off x="3348500" y="4118700"/>
            <a:ext cx="1889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7"/>
          </p:nvPr>
        </p:nvSpPr>
        <p:spPr>
          <a:xfrm>
            <a:off x="6235850" y="3608375"/>
            <a:ext cx="1922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8"/>
          </p:nvPr>
        </p:nvSpPr>
        <p:spPr>
          <a:xfrm>
            <a:off x="6235850" y="4118700"/>
            <a:ext cx="1922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9" hasCustomPrompt="1"/>
          </p:nvPr>
        </p:nvSpPr>
        <p:spPr>
          <a:xfrm>
            <a:off x="3466250" y="3040500"/>
            <a:ext cx="572700" cy="5727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13" hasCustomPrompt="1"/>
          </p:nvPr>
        </p:nvSpPr>
        <p:spPr>
          <a:xfrm>
            <a:off x="3466250" y="1119000"/>
            <a:ext cx="572700" cy="5727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14" hasCustomPrompt="1"/>
          </p:nvPr>
        </p:nvSpPr>
        <p:spPr>
          <a:xfrm>
            <a:off x="6312050" y="1119000"/>
            <a:ext cx="572700" cy="5727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15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2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 rotWithShape="1">
          <a:blip r:embed="rId2">
            <a:alphaModFix/>
          </a:blip>
          <a:srcRect t="59" b="59"/>
          <a:stretch/>
        </p:blipFill>
        <p:spPr>
          <a:xfrm>
            <a:off x="-17475" y="-9800"/>
            <a:ext cx="9197925" cy="51631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>
            <a:spLocks noGrp="1"/>
          </p:cNvSpPr>
          <p:nvPr>
            <p:ph type="subTitle" idx="1"/>
          </p:nvPr>
        </p:nvSpPr>
        <p:spPr>
          <a:xfrm>
            <a:off x="810000" y="3337200"/>
            <a:ext cx="3062100" cy="10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810000" y="540000"/>
            <a:ext cx="3763500" cy="27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 flipH="1">
            <a:off x="-31125" y="-17474"/>
            <a:ext cx="9225225" cy="517844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7"/>
          <p:cNvSpPr txBox="1">
            <a:spLocks noGrp="1"/>
          </p:cNvSpPr>
          <p:nvPr>
            <p:ph type="subTitle" idx="1"/>
          </p:nvPr>
        </p:nvSpPr>
        <p:spPr>
          <a:xfrm>
            <a:off x="720000" y="2297700"/>
            <a:ext cx="4027800" cy="14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50800" lvl="0" rtl="0"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○"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■"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720000" y="1770000"/>
            <a:ext cx="1989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title" idx="2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oppins SemiBold"/>
              <a:buNone/>
              <a:defRPr sz="33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6" r:id="rId5"/>
    <p:sldLayoutId id="2147483658" r:id="rId6"/>
    <p:sldLayoutId id="2147483659" r:id="rId7"/>
    <p:sldLayoutId id="2147483661" r:id="rId8"/>
    <p:sldLayoutId id="2147483663" r:id="rId9"/>
    <p:sldLayoutId id="2147483664" r:id="rId10"/>
    <p:sldLayoutId id="2147483669" r:id="rId11"/>
    <p:sldLayoutId id="2147483671" r:id="rId12"/>
    <p:sldLayoutId id="2147483675" r:id="rId13"/>
    <p:sldLayoutId id="2147483676" r:id="rId14"/>
    <p:sldLayoutId id="2147483677" r:id="rId15"/>
    <p:sldLayoutId id="2147483678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facade-old-building-with-columns-new-york-stock-exchange_4800866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www.freepik.com/free-photo/new-york-city-skyline-with-sun_5508790.htm/?utm_source=slidesgo_template&amp;utm_medium=referral-link&amp;utm_campaign=sg_resources&amp;utm_content=freepik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bottom-view-buildings-urban-environment_5510810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freepik.com/free-photo/vintage-roof-stock-exchange-tall-building_4800880.htm/?utm_source=slidesgo_template&amp;utm_medium=referral-link&amp;utm_campaign=sg_resources&amp;utm_content=freepik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5"/>
          <p:cNvSpPr txBox="1">
            <a:spLocks noGrp="1"/>
          </p:cNvSpPr>
          <p:nvPr>
            <p:ph type="ctrTitle"/>
          </p:nvPr>
        </p:nvSpPr>
        <p:spPr>
          <a:xfrm>
            <a:off x="1345800" y="1143300"/>
            <a:ext cx="6452400" cy="245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MY" dirty="0" smtClean="0"/>
              <a:t>Home Security Business</a:t>
            </a:r>
            <a:br>
              <a:rPr lang="en-MY" dirty="0" smtClean="0"/>
            </a:br>
            <a:r>
              <a:rPr lang="en-MY" dirty="0" smtClean="0"/>
              <a:t>Briefing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Exploration</a:t>
            </a:r>
            <a:endParaRPr dirty="0"/>
          </a:p>
        </p:txBody>
      </p:sp>
      <p:sp>
        <p:nvSpPr>
          <p:cNvPr id="209" name="Google Shape;209;p39"/>
          <p:cNvSpPr txBox="1">
            <a:spLocks noGrp="1"/>
          </p:cNvSpPr>
          <p:nvPr>
            <p:ph type="body" idx="1"/>
          </p:nvPr>
        </p:nvSpPr>
        <p:spPr>
          <a:xfrm>
            <a:off x="1105025" y="1402600"/>
            <a:ext cx="5395500" cy="28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Do you know what helps you make your point clear? 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Lists like this one:</a:t>
            </a:r>
            <a:endParaRPr dirty="0">
              <a:solidFill>
                <a:schemeClr val="dk1"/>
              </a:solidFill>
            </a:endParaRPr>
          </a:p>
          <a:p>
            <a:pPr marL="241300" lvl="0" indent="-215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dirty="0">
                <a:solidFill>
                  <a:schemeClr val="dk1"/>
                </a:solidFill>
              </a:rPr>
              <a:t>They’re simple </a:t>
            </a:r>
            <a:endParaRPr dirty="0">
              <a:solidFill>
                <a:schemeClr val="dk1"/>
              </a:solidFill>
            </a:endParaRP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dirty="0">
                <a:solidFill>
                  <a:schemeClr val="dk1"/>
                </a:solidFill>
              </a:rPr>
              <a:t>You can organize your ideas clearly</a:t>
            </a:r>
            <a:endParaRPr dirty="0">
              <a:solidFill>
                <a:schemeClr val="dk1"/>
              </a:solidFill>
            </a:endParaRPr>
          </a:p>
          <a:p>
            <a:pPr marL="241300" lvl="0" indent="-215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dirty="0">
                <a:solidFill>
                  <a:schemeClr val="dk1"/>
                </a:solidFill>
              </a:rPr>
              <a:t>You will never forget to buy milk!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And the most important thing: the audience will not miss any point of your presentation</a:t>
            </a:r>
            <a:endParaRPr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2195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>
            <a:spLocks noGrp="1"/>
          </p:cNvSpPr>
          <p:nvPr>
            <p:ph type="title"/>
          </p:nvPr>
        </p:nvSpPr>
        <p:spPr>
          <a:xfrm>
            <a:off x="775419" y="2287780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MY" dirty="0"/>
              <a:t>Targeting</a:t>
            </a:r>
            <a:br>
              <a:rPr lang="en-MY" dirty="0"/>
            </a:br>
            <a:r>
              <a:rPr lang="en-MY" dirty="0"/>
              <a:t>Strategy</a:t>
            </a:r>
            <a:endParaRPr lang="en-MY" dirty="0"/>
          </a:p>
        </p:txBody>
      </p:sp>
      <p:sp>
        <p:nvSpPr>
          <p:cNvPr id="202" name="Google Shape;202;p38"/>
          <p:cNvSpPr txBox="1">
            <a:spLocks noGrp="1"/>
          </p:cNvSpPr>
          <p:nvPr>
            <p:ph type="title" idx="2"/>
          </p:nvPr>
        </p:nvSpPr>
        <p:spPr>
          <a:xfrm>
            <a:off x="4039075" y="787325"/>
            <a:ext cx="1065900" cy="10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5809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" name="Google Shape;634;p58"/>
          <p:cNvPicPr preferRelativeResize="0"/>
          <p:nvPr/>
        </p:nvPicPr>
        <p:blipFill rotWithShape="1">
          <a:blip r:embed="rId3">
            <a:alphaModFix/>
          </a:blip>
          <a:srcRect l="12600" t="10581" r="856" b="1312"/>
          <a:stretch/>
        </p:blipFill>
        <p:spPr>
          <a:xfrm>
            <a:off x="5877275" y="360000"/>
            <a:ext cx="2906725" cy="442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35" name="Google Shape;635;p58"/>
          <p:cNvSpPr txBox="1">
            <a:spLocks noGrp="1"/>
          </p:cNvSpPr>
          <p:nvPr>
            <p:ph type="title"/>
          </p:nvPr>
        </p:nvSpPr>
        <p:spPr>
          <a:xfrm>
            <a:off x="810000" y="540000"/>
            <a:ext cx="3763500" cy="27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Pictures always reinforce the concept</a:t>
            </a:r>
            <a:endParaRPr/>
          </a:p>
        </p:txBody>
      </p:sp>
      <p:sp>
        <p:nvSpPr>
          <p:cNvPr id="636" name="Google Shape;636;p58"/>
          <p:cNvSpPr txBox="1">
            <a:spLocks noGrp="1"/>
          </p:cNvSpPr>
          <p:nvPr>
            <p:ph type="subTitle" idx="1"/>
          </p:nvPr>
        </p:nvSpPr>
        <p:spPr>
          <a:xfrm>
            <a:off x="810000" y="3337200"/>
            <a:ext cx="3062100" cy="10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reveal large amounts of data, so remember: use an image instead of a long text. Your audience will appreciate it</a:t>
            </a:r>
            <a:endParaRPr/>
          </a:p>
        </p:txBody>
      </p:sp>
      <p:sp>
        <p:nvSpPr>
          <p:cNvPr id="637" name="Google Shape;637;p58"/>
          <p:cNvSpPr/>
          <p:nvPr/>
        </p:nvSpPr>
        <p:spPr>
          <a:xfrm>
            <a:off x="5724875" y="491075"/>
            <a:ext cx="2906700" cy="4444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8" name="Google Shape;638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83888" y="3746700"/>
            <a:ext cx="1408675" cy="140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4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Strategy checklist</a:t>
            </a:r>
            <a:endParaRPr/>
          </a:p>
        </p:txBody>
      </p:sp>
      <p:graphicFrame>
        <p:nvGraphicFramePr>
          <p:cNvPr id="287" name="Google Shape;287;p44"/>
          <p:cNvGraphicFramePr/>
          <p:nvPr/>
        </p:nvGraphicFramePr>
        <p:xfrm>
          <a:off x="720000" y="1633255"/>
          <a:ext cx="7250175" cy="3014685"/>
        </p:xfrm>
        <a:graphic>
          <a:graphicData uri="http://schemas.openxmlformats.org/drawingml/2006/table">
            <a:tbl>
              <a:tblPr>
                <a:noFill/>
                <a:tableStyleId>{C5471A48-6C7B-49B5-8005-D4FD793AA1F1}</a:tableStyleId>
              </a:tblPr>
              <a:tblGrid>
                <a:gridCol w="1729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2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0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34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2400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Strategy 1</a:t>
                      </a:r>
                      <a:endParaRPr sz="2400">
                        <a:solidFill>
                          <a:schemeClr val="dk1"/>
                        </a:solidFill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Strategy 2</a:t>
                      </a:r>
                      <a:endParaRPr sz="2400">
                        <a:solidFill>
                          <a:schemeClr val="dk1"/>
                        </a:solidFill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Poppins SemiBold"/>
                          <a:ea typeface="Poppins SemiBold"/>
                          <a:cs typeface="Poppins SemiBold"/>
                          <a:sym typeface="Poppins SemiBold"/>
                        </a:rPr>
                        <a:t>Strategy 3</a:t>
                      </a:r>
                      <a:endParaRPr sz="2400">
                        <a:solidFill>
                          <a:schemeClr val="dk1"/>
                        </a:solidFill>
                        <a:latin typeface="Poppins SemiBold"/>
                        <a:ea typeface="Poppins SemiBold"/>
                        <a:cs typeface="Poppins SemiBold"/>
                        <a:sym typeface="Poppins SemiBo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2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You can describe here your task</a:t>
                      </a:r>
                      <a:endParaRPr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2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You can describe here your task</a:t>
                      </a:r>
                      <a:endParaRPr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2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You can describe here your task</a:t>
                      </a:r>
                      <a:endParaRPr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288" name="Google Shape;288;p44"/>
          <p:cNvGrpSpPr/>
          <p:nvPr/>
        </p:nvGrpSpPr>
        <p:grpSpPr>
          <a:xfrm>
            <a:off x="3190987" y="3264365"/>
            <a:ext cx="273711" cy="273711"/>
            <a:chOff x="3487900" y="1962963"/>
            <a:chExt cx="416100" cy="416100"/>
          </a:xfrm>
        </p:grpSpPr>
        <p:cxnSp>
          <p:nvCxnSpPr>
            <p:cNvPr id="289" name="Google Shape;289;p44"/>
            <p:cNvCxnSpPr/>
            <p:nvPr/>
          </p:nvCxnSpPr>
          <p:spPr>
            <a:xfrm>
              <a:off x="3487900" y="1962963"/>
              <a:ext cx="416100" cy="4161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0" name="Google Shape;290;p44"/>
            <p:cNvCxnSpPr/>
            <p:nvPr/>
          </p:nvCxnSpPr>
          <p:spPr>
            <a:xfrm flipH="1">
              <a:off x="3487900" y="1962963"/>
              <a:ext cx="416100" cy="4161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91" name="Google Shape;291;p44"/>
          <p:cNvSpPr/>
          <p:nvPr/>
        </p:nvSpPr>
        <p:spPr>
          <a:xfrm>
            <a:off x="3190975" y="2432753"/>
            <a:ext cx="273734" cy="292345"/>
          </a:xfrm>
          <a:custGeom>
            <a:avLst/>
            <a:gdLst/>
            <a:ahLst/>
            <a:cxnLst/>
            <a:rect l="l" t="t" r="r" b="b"/>
            <a:pathLst>
              <a:path w="10355" h="11059" extrusionOk="0">
                <a:moveTo>
                  <a:pt x="0" y="4183"/>
                </a:moveTo>
                <a:lnTo>
                  <a:pt x="3970" y="11059"/>
                </a:lnTo>
                <a:lnTo>
                  <a:pt x="10355" y="0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2" name="Google Shape;292;p44"/>
          <p:cNvSpPr/>
          <p:nvPr/>
        </p:nvSpPr>
        <p:spPr>
          <a:xfrm>
            <a:off x="3190975" y="4105402"/>
            <a:ext cx="273734" cy="292345"/>
          </a:xfrm>
          <a:custGeom>
            <a:avLst/>
            <a:gdLst/>
            <a:ahLst/>
            <a:cxnLst/>
            <a:rect l="l" t="t" r="r" b="b"/>
            <a:pathLst>
              <a:path w="10355" h="11059" extrusionOk="0">
                <a:moveTo>
                  <a:pt x="0" y="4183"/>
                </a:moveTo>
                <a:lnTo>
                  <a:pt x="3970" y="11059"/>
                </a:lnTo>
                <a:lnTo>
                  <a:pt x="10355" y="0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3" name="Google Shape;293;p44"/>
          <p:cNvSpPr/>
          <p:nvPr/>
        </p:nvSpPr>
        <p:spPr>
          <a:xfrm>
            <a:off x="6924164" y="2432753"/>
            <a:ext cx="273734" cy="292345"/>
          </a:xfrm>
          <a:custGeom>
            <a:avLst/>
            <a:gdLst/>
            <a:ahLst/>
            <a:cxnLst/>
            <a:rect l="l" t="t" r="r" b="b"/>
            <a:pathLst>
              <a:path w="10355" h="11059" extrusionOk="0">
                <a:moveTo>
                  <a:pt x="0" y="4183"/>
                </a:moveTo>
                <a:lnTo>
                  <a:pt x="3970" y="11059"/>
                </a:lnTo>
                <a:lnTo>
                  <a:pt x="10355" y="0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4" name="Google Shape;294;p44"/>
          <p:cNvSpPr/>
          <p:nvPr/>
        </p:nvSpPr>
        <p:spPr>
          <a:xfrm>
            <a:off x="5056807" y="4105402"/>
            <a:ext cx="273734" cy="292345"/>
          </a:xfrm>
          <a:custGeom>
            <a:avLst/>
            <a:gdLst/>
            <a:ahLst/>
            <a:cxnLst/>
            <a:rect l="l" t="t" r="r" b="b"/>
            <a:pathLst>
              <a:path w="10355" h="11059" extrusionOk="0">
                <a:moveTo>
                  <a:pt x="0" y="4183"/>
                </a:moveTo>
                <a:lnTo>
                  <a:pt x="3970" y="11059"/>
                </a:lnTo>
                <a:lnTo>
                  <a:pt x="10355" y="0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295" name="Google Shape;295;p44"/>
          <p:cNvGrpSpPr/>
          <p:nvPr/>
        </p:nvGrpSpPr>
        <p:grpSpPr>
          <a:xfrm>
            <a:off x="5056819" y="2442065"/>
            <a:ext cx="273711" cy="273711"/>
            <a:chOff x="3487900" y="1962963"/>
            <a:chExt cx="416100" cy="416100"/>
          </a:xfrm>
        </p:grpSpPr>
        <p:cxnSp>
          <p:nvCxnSpPr>
            <p:cNvPr id="296" name="Google Shape;296;p44"/>
            <p:cNvCxnSpPr/>
            <p:nvPr/>
          </p:nvCxnSpPr>
          <p:spPr>
            <a:xfrm>
              <a:off x="3487900" y="1962963"/>
              <a:ext cx="416100" cy="4161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7" name="Google Shape;297;p44"/>
            <p:cNvCxnSpPr/>
            <p:nvPr/>
          </p:nvCxnSpPr>
          <p:spPr>
            <a:xfrm flipH="1">
              <a:off x="3487900" y="1962963"/>
              <a:ext cx="416100" cy="4161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98" name="Google Shape;298;p44"/>
          <p:cNvSpPr/>
          <p:nvPr/>
        </p:nvSpPr>
        <p:spPr>
          <a:xfrm>
            <a:off x="5056807" y="3218353"/>
            <a:ext cx="273734" cy="292345"/>
          </a:xfrm>
          <a:custGeom>
            <a:avLst/>
            <a:gdLst/>
            <a:ahLst/>
            <a:cxnLst/>
            <a:rect l="l" t="t" r="r" b="b"/>
            <a:pathLst>
              <a:path w="10355" h="11059" extrusionOk="0">
                <a:moveTo>
                  <a:pt x="0" y="4183"/>
                </a:moveTo>
                <a:lnTo>
                  <a:pt x="3970" y="11059"/>
                </a:lnTo>
                <a:lnTo>
                  <a:pt x="10355" y="0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99" name="Google Shape;299;p44"/>
          <p:cNvSpPr/>
          <p:nvPr/>
        </p:nvSpPr>
        <p:spPr>
          <a:xfrm>
            <a:off x="6924164" y="3218353"/>
            <a:ext cx="273734" cy="292345"/>
          </a:xfrm>
          <a:custGeom>
            <a:avLst/>
            <a:gdLst/>
            <a:ahLst/>
            <a:cxnLst/>
            <a:rect l="l" t="t" r="r" b="b"/>
            <a:pathLst>
              <a:path w="10355" h="11059" extrusionOk="0">
                <a:moveTo>
                  <a:pt x="0" y="4183"/>
                </a:moveTo>
                <a:lnTo>
                  <a:pt x="3970" y="11059"/>
                </a:lnTo>
                <a:lnTo>
                  <a:pt x="10355" y="0"/>
                </a:ln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300" name="Google Shape;300;p44"/>
          <p:cNvGrpSpPr/>
          <p:nvPr/>
        </p:nvGrpSpPr>
        <p:grpSpPr>
          <a:xfrm>
            <a:off x="6924176" y="4124039"/>
            <a:ext cx="273711" cy="273711"/>
            <a:chOff x="3487900" y="1962963"/>
            <a:chExt cx="416100" cy="416100"/>
          </a:xfrm>
        </p:grpSpPr>
        <p:cxnSp>
          <p:nvCxnSpPr>
            <p:cNvPr id="301" name="Google Shape;301;p44"/>
            <p:cNvCxnSpPr/>
            <p:nvPr/>
          </p:nvCxnSpPr>
          <p:spPr>
            <a:xfrm>
              <a:off x="3487900" y="1962963"/>
              <a:ext cx="416100" cy="4161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2" name="Google Shape;302;p44"/>
            <p:cNvCxnSpPr/>
            <p:nvPr/>
          </p:nvCxnSpPr>
          <p:spPr>
            <a:xfrm flipH="1">
              <a:off x="3487900" y="1962963"/>
              <a:ext cx="416100" cy="4161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56"/>
          <p:cNvSpPr txBox="1">
            <a:spLocks noGrp="1"/>
          </p:cNvSpPr>
          <p:nvPr>
            <p:ph type="title"/>
          </p:nvPr>
        </p:nvSpPr>
        <p:spPr>
          <a:xfrm>
            <a:off x="719988" y="1605213"/>
            <a:ext cx="235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Transactions</a:t>
            </a:r>
            <a:endParaRPr/>
          </a:p>
        </p:txBody>
      </p:sp>
      <p:sp>
        <p:nvSpPr>
          <p:cNvPr id="549" name="Google Shape;549;p56"/>
          <p:cNvSpPr txBox="1">
            <a:spLocks noGrp="1"/>
          </p:cNvSpPr>
          <p:nvPr>
            <p:ph type="subTitle" idx="1"/>
          </p:nvPr>
        </p:nvSpPr>
        <p:spPr>
          <a:xfrm>
            <a:off x="719988" y="2108338"/>
            <a:ext cx="1913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550" name="Google Shape;550;p56"/>
          <p:cNvSpPr txBox="1">
            <a:spLocks noGrp="1"/>
          </p:cNvSpPr>
          <p:nvPr>
            <p:ph type="title" idx="2"/>
          </p:nvPr>
        </p:nvSpPr>
        <p:spPr>
          <a:xfrm>
            <a:off x="3396750" y="3007563"/>
            <a:ext cx="235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Privacy</a:t>
            </a:r>
            <a:endParaRPr/>
          </a:p>
        </p:txBody>
      </p:sp>
      <p:sp>
        <p:nvSpPr>
          <p:cNvPr id="551" name="Google Shape;551;p56"/>
          <p:cNvSpPr txBox="1">
            <a:spLocks noGrp="1"/>
          </p:cNvSpPr>
          <p:nvPr>
            <p:ph type="subTitle" idx="3"/>
          </p:nvPr>
        </p:nvSpPr>
        <p:spPr>
          <a:xfrm>
            <a:off x="3396750" y="3510688"/>
            <a:ext cx="1913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actually a cold place</a:t>
            </a:r>
            <a:endParaRPr/>
          </a:p>
        </p:txBody>
      </p:sp>
      <p:sp>
        <p:nvSpPr>
          <p:cNvPr id="552" name="Google Shape;552;p56"/>
          <p:cNvSpPr txBox="1">
            <a:spLocks noGrp="1"/>
          </p:cNvSpPr>
          <p:nvPr>
            <p:ph type="title" idx="8"/>
          </p:nvPr>
        </p:nvSpPr>
        <p:spPr>
          <a:xfrm>
            <a:off x="6073488" y="1605213"/>
            <a:ext cx="235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Transparency</a:t>
            </a:r>
            <a:endParaRPr/>
          </a:p>
        </p:txBody>
      </p:sp>
      <p:sp>
        <p:nvSpPr>
          <p:cNvPr id="553" name="Google Shape;553;p56"/>
          <p:cNvSpPr txBox="1">
            <a:spLocks noGrp="1"/>
          </p:cNvSpPr>
          <p:nvPr>
            <p:ph type="subTitle" idx="9"/>
          </p:nvPr>
        </p:nvSpPr>
        <p:spPr>
          <a:xfrm>
            <a:off x="6073488" y="2108338"/>
            <a:ext cx="1913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</a:t>
            </a:r>
            <a:endParaRPr/>
          </a:p>
        </p:txBody>
      </p:sp>
      <p:sp>
        <p:nvSpPr>
          <p:cNvPr id="554" name="Google Shape;554;p56"/>
          <p:cNvSpPr txBox="1">
            <a:spLocks noGrp="1"/>
          </p:cNvSpPr>
          <p:nvPr>
            <p:ph type="title" idx="4"/>
          </p:nvPr>
        </p:nvSpPr>
        <p:spPr>
          <a:xfrm>
            <a:off x="719988" y="3007563"/>
            <a:ext cx="235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Safety</a:t>
            </a:r>
            <a:endParaRPr/>
          </a:p>
        </p:txBody>
      </p:sp>
      <p:sp>
        <p:nvSpPr>
          <p:cNvPr id="555" name="Google Shape;555;p56"/>
          <p:cNvSpPr txBox="1">
            <a:spLocks noGrp="1"/>
          </p:cNvSpPr>
          <p:nvPr>
            <p:ph type="subTitle" idx="5"/>
          </p:nvPr>
        </p:nvSpPr>
        <p:spPr>
          <a:xfrm>
            <a:off x="719988" y="3510688"/>
            <a:ext cx="1913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with rings</a:t>
            </a:r>
            <a:endParaRPr/>
          </a:p>
        </p:txBody>
      </p:sp>
      <p:sp>
        <p:nvSpPr>
          <p:cNvPr id="556" name="Google Shape;556;p56"/>
          <p:cNvSpPr txBox="1">
            <a:spLocks noGrp="1"/>
          </p:cNvSpPr>
          <p:nvPr>
            <p:ph type="title" idx="6"/>
          </p:nvPr>
        </p:nvSpPr>
        <p:spPr>
          <a:xfrm>
            <a:off x="3396750" y="1605213"/>
            <a:ext cx="235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Globality</a:t>
            </a:r>
            <a:endParaRPr/>
          </a:p>
        </p:txBody>
      </p:sp>
      <p:sp>
        <p:nvSpPr>
          <p:cNvPr id="557" name="Google Shape;557;p56"/>
          <p:cNvSpPr txBox="1">
            <a:spLocks noGrp="1"/>
          </p:cNvSpPr>
          <p:nvPr>
            <p:ph type="subTitle" idx="7"/>
          </p:nvPr>
        </p:nvSpPr>
        <p:spPr>
          <a:xfrm>
            <a:off x="3396750" y="2108338"/>
            <a:ext cx="1913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</a:t>
            </a:r>
            <a:endParaRPr/>
          </a:p>
        </p:txBody>
      </p:sp>
      <p:sp>
        <p:nvSpPr>
          <p:cNvPr id="558" name="Google Shape;558;p56"/>
          <p:cNvSpPr txBox="1">
            <a:spLocks noGrp="1"/>
          </p:cNvSpPr>
          <p:nvPr>
            <p:ph type="title" idx="13"/>
          </p:nvPr>
        </p:nvSpPr>
        <p:spPr>
          <a:xfrm>
            <a:off x="6073488" y="3007563"/>
            <a:ext cx="235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Speculation</a:t>
            </a:r>
            <a:endParaRPr/>
          </a:p>
        </p:txBody>
      </p:sp>
      <p:sp>
        <p:nvSpPr>
          <p:cNvPr id="559" name="Google Shape;559;p56"/>
          <p:cNvSpPr txBox="1">
            <a:spLocks noGrp="1"/>
          </p:cNvSpPr>
          <p:nvPr>
            <p:ph type="subTitle" idx="14"/>
          </p:nvPr>
        </p:nvSpPr>
        <p:spPr>
          <a:xfrm>
            <a:off x="6073488" y="3510688"/>
            <a:ext cx="1913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</a:t>
            </a:r>
            <a:endParaRPr/>
          </a:p>
        </p:txBody>
      </p:sp>
      <p:sp>
        <p:nvSpPr>
          <p:cNvPr id="560" name="Google Shape;560;p56"/>
          <p:cNvSpPr txBox="1">
            <a:spLocks noGrp="1"/>
          </p:cNvSpPr>
          <p:nvPr>
            <p:ph type="title" idx="15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consider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62"/>
          <p:cNvSpPr/>
          <p:nvPr/>
        </p:nvSpPr>
        <p:spPr>
          <a:xfrm>
            <a:off x="4285735" y="2968913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62"/>
          <p:cNvSpPr/>
          <p:nvPr/>
        </p:nvSpPr>
        <p:spPr>
          <a:xfrm>
            <a:off x="3580535" y="2968913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62"/>
          <p:cNvSpPr/>
          <p:nvPr/>
        </p:nvSpPr>
        <p:spPr>
          <a:xfrm>
            <a:off x="4990935" y="2968913"/>
            <a:ext cx="572700" cy="5727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62"/>
          <p:cNvSpPr txBox="1">
            <a:spLocks noGrp="1"/>
          </p:cNvSpPr>
          <p:nvPr>
            <p:ph type="ctrTitle"/>
          </p:nvPr>
        </p:nvSpPr>
        <p:spPr>
          <a:xfrm>
            <a:off x="2608425" y="692400"/>
            <a:ext cx="3927000" cy="74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674" name="Google Shape;674;p62"/>
          <p:cNvSpPr txBox="1">
            <a:spLocks noGrp="1"/>
          </p:cNvSpPr>
          <p:nvPr>
            <p:ph type="subTitle" idx="1"/>
          </p:nvPr>
        </p:nvSpPr>
        <p:spPr>
          <a:xfrm>
            <a:off x="1712225" y="1435725"/>
            <a:ext cx="5719500" cy="61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</p:txBody>
      </p:sp>
      <p:sp>
        <p:nvSpPr>
          <p:cNvPr id="675" name="Google Shape;675;p62"/>
          <p:cNvSpPr txBox="1">
            <a:spLocks noGrp="1"/>
          </p:cNvSpPr>
          <p:nvPr>
            <p:ph type="subTitle" idx="2"/>
          </p:nvPr>
        </p:nvSpPr>
        <p:spPr>
          <a:xfrm>
            <a:off x="3050125" y="2053125"/>
            <a:ext cx="3043800" cy="78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email@pwc.com  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+00 000 000 </a:t>
            </a:r>
            <a:r>
              <a:rPr lang="en-MY" dirty="0" smtClean="0"/>
              <a:t>000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r>
              <a:rPr lang="en" dirty="0" smtClean="0"/>
              <a:t>pwccompany.com</a:t>
            </a:r>
            <a:endParaRPr dirty="0"/>
          </a:p>
        </p:txBody>
      </p:sp>
      <p:grpSp>
        <p:nvGrpSpPr>
          <p:cNvPr id="676" name="Google Shape;676;p62"/>
          <p:cNvGrpSpPr/>
          <p:nvPr/>
        </p:nvGrpSpPr>
        <p:grpSpPr>
          <a:xfrm>
            <a:off x="4422040" y="3105212"/>
            <a:ext cx="300088" cy="300101"/>
            <a:chOff x="860977" y="2620616"/>
            <a:chExt cx="319311" cy="319290"/>
          </a:xfrm>
        </p:grpSpPr>
        <p:sp>
          <p:nvSpPr>
            <p:cNvPr id="677" name="Google Shape;677;p62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62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62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" name="Google Shape;680;p62"/>
          <p:cNvGrpSpPr/>
          <p:nvPr/>
        </p:nvGrpSpPr>
        <p:grpSpPr>
          <a:xfrm>
            <a:off x="5139481" y="3105978"/>
            <a:ext cx="275608" cy="298568"/>
            <a:chOff x="1385007" y="2621430"/>
            <a:chExt cx="293262" cy="317659"/>
          </a:xfrm>
        </p:grpSpPr>
        <p:sp>
          <p:nvSpPr>
            <p:cNvPr id="681" name="Google Shape;681;p62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62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62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4" name="Google Shape;684;p62"/>
          <p:cNvSpPr txBox="1"/>
          <p:nvPr/>
        </p:nvSpPr>
        <p:spPr>
          <a:xfrm>
            <a:off x="3057525" y="4305000"/>
            <a:ext cx="3028800" cy="2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Please keep this slide for attribution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85" name="Google Shape;685;p62"/>
          <p:cNvSpPr/>
          <p:nvPr/>
        </p:nvSpPr>
        <p:spPr>
          <a:xfrm>
            <a:off x="3787008" y="3105216"/>
            <a:ext cx="159729" cy="346032"/>
          </a:xfrm>
          <a:custGeom>
            <a:avLst/>
            <a:gdLst/>
            <a:ahLst/>
            <a:cxnLst/>
            <a:rect l="l" t="t" r="r" b="b"/>
            <a:pathLst>
              <a:path w="7406" h="16046" extrusionOk="0">
                <a:moveTo>
                  <a:pt x="5171" y="1"/>
                </a:moveTo>
                <a:cubicBezTo>
                  <a:pt x="2769" y="1"/>
                  <a:pt x="1668" y="1035"/>
                  <a:pt x="1668" y="3070"/>
                </a:cubicBezTo>
                <a:lnTo>
                  <a:pt x="1668" y="5238"/>
                </a:lnTo>
                <a:lnTo>
                  <a:pt x="0" y="5238"/>
                </a:lnTo>
                <a:lnTo>
                  <a:pt x="0" y="7973"/>
                </a:lnTo>
                <a:lnTo>
                  <a:pt x="1668" y="7973"/>
                </a:lnTo>
                <a:lnTo>
                  <a:pt x="1668" y="16046"/>
                </a:lnTo>
                <a:lnTo>
                  <a:pt x="4904" y="16046"/>
                </a:lnTo>
                <a:lnTo>
                  <a:pt x="4904" y="7940"/>
                </a:lnTo>
                <a:lnTo>
                  <a:pt x="7172" y="7940"/>
                </a:lnTo>
                <a:lnTo>
                  <a:pt x="7406" y="5238"/>
                </a:lnTo>
                <a:lnTo>
                  <a:pt x="4904" y="5238"/>
                </a:lnTo>
                <a:lnTo>
                  <a:pt x="4904" y="3704"/>
                </a:lnTo>
                <a:cubicBezTo>
                  <a:pt x="4904" y="3070"/>
                  <a:pt x="5037" y="2803"/>
                  <a:pt x="5638" y="2803"/>
                </a:cubicBezTo>
                <a:lnTo>
                  <a:pt x="7406" y="2803"/>
                </a:lnTo>
                <a:lnTo>
                  <a:pt x="7406" y="1"/>
                </a:lnTo>
                <a:close/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p65"/>
          <p:cNvSpPr txBox="1">
            <a:spLocks noGrp="1"/>
          </p:cNvSpPr>
          <p:nvPr>
            <p:ph type="title" idx="2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sp>
        <p:nvSpPr>
          <p:cNvPr id="1148" name="Google Shape;1148;p65"/>
          <p:cNvSpPr txBox="1">
            <a:spLocks noGrp="1"/>
          </p:cNvSpPr>
          <p:nvPr>
            <p:ph type="subTitle" idx="1"/>
          </p:nvPr>
        </p:nvSpPr>
        <p:spPr>
          <a:xfrm>
            <a:off x="720000" y="2297700"/>
            <a:ext cx="4027800" cy="143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dirty="0">
                <a:solidFill>
                  <a:schemeClr val="tx1"/>
                </a:solidFill>
                <a:uFill>
                  <a:noFill/>
                </a:uFill>
                <a:hlinkClick r:id="rId3"/>
              </a:rPr>
              <a:t>Facade of old building with columns of new york stock exchange </a:t>
            </a:r>
            <a:endParaRPr dirty="0">
              <a:solidFill>
                <a:schemeClr val="tx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dirty="0">
                <a:solidFill>
                  <a:schemeClr val="tx1"/>
                </a:solidFill>
                <a:uFill>
                  <a:noFill/>
                </a:uFill>
                <a:hlinkClick r:id="rId4"/>
              </a:rPr>
              <a:t>New york city skyline with sun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149" name="Google Shape;1149;p65"/>
          <p:cNvSpPr txBox="1">
            <a:spLocks noGrp="1"/>
          </p:cNvSpPr>
          <p:nvPr>
            <p:ph type="title"/>
          </p:nvPr>
        </p:nvSpPr>
        <p:spPr>
          <a:xfrm>
            <a:off x="720000" y="1770000"/>
            <a:ext cx="1989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p66"/>
          <p:cNvSpPr txBox="1">
            <a:spLocks noGrp="1"/>
          </p:cNvSpPr>
          <p:nvPr>
            <p:ph type="title" idx="2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155" name="Google Shape;1155;p66"/>
          <p:cNvSpPr txBox="1">
            <a:spLocks noGrp="1"/>
          </p:cNvSpPr>
          <p:nvPr>
            <p:ph type="subTitle" idx="1"/>
          </p:nvPr>
        </p:nvSpPr>
        <p:spPr>
          <a:xfrm>
            <a:off x="720000" y="2297700"/>
            <a:ext cx="4027800" cy="143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3"/>
              </a:rPr>
              <a:t>Bottom view of buildings in urban environment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4"/>
              </a:rPr>
              <a:t>Vintage roof of stock exchange and tall building</a:t>
            </a:r>
            <a:endParaRPr/>
          </a:p>
        </p:txBody>
      </p:sp>
      <p:sp>
        <p:nvSpPr>
          <p:cNvPr id="1156" name="Google Shape;1156;p66"/>
          <p:cNvSpPr txBox="1">
            <a:spLocks noGrp="1"/>
          </p:cNvSpPr>
          <p:nvPr>
            <p:ph type="title"/>
          </p:nvPr>
        </p:nvSpPr>
        <p:spPr>
          <a:xfrm>
            <a:off x="720000" y="1770000"/>
            <a:ext cx="1813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7"/>
          <p:cNvSpPr txBox="1">
            <a:spLocks noGrp="1"/>
          </p:cNvSpPr>
          <p:nvPr>
            <p:ph type="title"/>
          </p:nvPr>
        </p:nvSpPr>
        <p:spPr>
          <a:xfrm>
            <a:off x="3348500" y="1742774"/>
            <a:ext cx="1922700" cy="9951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Executive</a:t>
            </a:r>
            <a:br>
              <a:rPr lang="en" dirty="0" smtClean="0"/>
            </a:br>
            <a:r>
              <a:rPr lang="en" dirty="0" smtClean="0"/>
              <a:t>Summary</a:t>
            </a:r>
            <a:endParaRPr dirty="0"/>
          </a:p>
        </p:txBody>
      </p:sp>
      <p:sp>
        <p:nvSpPr>
          <p:cNvPr id="185" name="Google Shape;185;p37"/>
          <p:cNvSpPr txBox="1">
            <a:spLocks noGrp="1"/>
          </p:cNvSpPr>
          <p:nvPr>
            <p:ph type="title" idx="2"/>
          </p:nvPr>
        </p:nvSpPr>
        <p:spPr>
          <a:xfrm>
            <a:off x="6312050" y="3040500"/>
            <a:ext cx="572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187" name="Google Shape;187;p37"/>
          <p:cNvSpPr txBox="1">
            <a:spLocks noGrp="1"/>
          </p:cNvSpPr>
          <p:nvPr>
            <p:ph type="title" idx="3"/>
          </p:nvPr>
        </p:nvSpPr>
        <p:spPr>
          <a:xfrm>
            <a:off x="6235850" y="1742775"/>
            <a:ext cx="1922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Approach</a:t>
            </a:r>
            <a:endParaRPr dirty="0"/>
          </a:p>
        </p:txBody>
      </p:sp>
      <p:sp>
        <p:nvSpPr>
          <p:cNvPr id="189" name="Google Shape;189;p37"/>
          <p:cNvSpPr txBox="1">
            <a:spLocks noGrp="1"/>
          </p:cNvSpPr>
          <p:nvPr>
            <p:ph type="title" idx="5"/>
          </p:nvPr>
        </p:nvSpPr>
        <p:spPr>
          <a:xfrm>
            <a:off x="3348500" y="3774630"/>
            <a:ext cx="1922700" cy="8288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Initial Findings</a:t>
            </a:r>
            <a:endParaRPr dirty="0"/>
          </a:p>
        </p:txBody>
      </p:sp>
      <p:sp>
        <p:nvSpPr>
          <p:cNvPr id="191" name="Google Shape;191;p37"/>
          <p:cNvSpPr txBox="1">
            <a:spLocks noGrp="1"/>
          </p:cNvSpPr>
          <p:nvPr>
            <p:ph type="title" idx="7"/>
          </p:nvPr>
        </p:nvSpPr>
        <p:spPr>
          <a:xfrm>
            <a:off x="6235850" y="3608374"/>
            <a:ext cx="1922700" cy="9082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Targeting</a:t>
            </a:r>
            <a:br>
              <a:rPr lang="en" dirty="0" smtClean="0"/>
            </a:br>
            <a:r>
              <a:rPr lang="en" dirty="0" smtClean="0"/>
              <a:t>Strategy</a:t>
            </a:r>
            <a:endParaRPr dirty="0"/>
          </a:p>
        </p:txBody>
      </p:sp>
      <p:sp>
        <p:nvSpPr>
          <p:cNvPr id="193" name="Google Shape;193;p37"/>
          <p:cNvSpPr txBox="1">
            <a:spLocks noGrp="1"/>
          </p:cNvSpPr>
          <p:nvPr>
            <p:ph type="title" idx="9"/>
          </p:nvPr>
        </p:nvSpPr>
        <p:spPr>
          <a:xfrm>
            <a:off x="3466250" y="3040500"/>
            <a:ext cx="572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94" name="Google Shape;194;p37"/>
          <p:cNvSpPr txBox="1">
            <a:spLocks noGrp="1"/>
          </p:cNvSpPr>
          <p:nvPr>
            <p:ph type="title" idx="13"/>
          </p:nvPr>
        </p:nvSpPr>
        <p:spPr>
          <a:xfrm>
            <a:off x="3466250" y="1119000"/>
            <a:ext cx="572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95" name="Google Shape;195;p37"/>
          <p:cNvSpPr txBox="1">
            <a:spLocks noGrp="1"/>
          </p:cNvSpPr>
          <p:nvPr>
            <p:ph type="title" idx="14"/>
          </p:nvPr>
        </p:nvSpPr>
        <p:spPr>
          <a:xfrm>
            <a:off x="6312050" y="1119000"/>
            <a:ext cx="572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196" name="Google Shape;196;p37"/>
          <p:cNvSpPr txBox="1">
            <a:spLocks noGrp="1"/>
          </p:cNvSpPr>
          <p:nvPr>
            <p:ph type="title" idx="15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>
            <a:spLocks noGrp="1"/>
          </p:cNvSpPr>
          <p:nvPr>
            <p:ph type="title"/>
          </p:nvPr>
        </p:nvSpPr>
        <p:spPr>
          <a:xfrm>
            <a:off x="775419" y="2287780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Executive</a:t>
            </a:r>
            <a:br>
              <a:rPr lang="en" dirty="0"/>
            </a:br>
            <a:r>
              <a:rPr lang="en" dirty="0"/>
              <a:t>Summary</a:t>
            </a:r>
            <a:endParaRPr dirty="0"/>
          </a:p>
        </p:txBody>
      </p:sp>
      <p:sp>
        <p:nvSpPr>
          <p:cNvPr id="202" name="Google Shape;202;p38"/>
          <p:cNvSpPr txBox="1">
            <a:spLocks noGrp="1"/>
          </p:cNvSpPr>
          <p:nvPr>
            <p:ph type="title" idx="2"/>
          </p:nvPr>
        </p:nvSpPr>
        <p:spPr>
          <a:xfrm>
            <a:off x="4039075" y="787325"/>
            <a:ext cx="1065900" cy="10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0"/>
          <p:cNvSpPr txBox="1">
            <a:spLocks noGrp="1"/>
          </p:cNvSpPr>
          <p:nvPr>
            <p:ph type="title"/>
          </p:nvPr>
        </p:nvSpPr>
        <p:spPr>
          <a:xfrm>
            <a:off x="1684275" y="1036950"/>
            <a:ext cx="4430100" cy="98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15" name="Google Shape;215;p40"/>
          <p:cNvSpPr txBox="1">
            <a:spLocks noGrp="1"/>
          </p:cNvSpPr>
          <p:nvPr>
            <p:ph type="subTitle" idx="1"/>
          </p:nvPr>
        </p:nvSpPr>
        <p:spPr>
          <a:xfrm>
            <a:off x="1684275" y="2018250"/>
            <a:ext cx="4430100" cy="2088300"/>
          </a:xfrm>
          <a:prstGeom prst="rect">
            <a:avLst/>
          </a:prstGeom>
        </p:spPr>
        <p:txBody>
          <a:bodyPr spcFirstLastPara="1" wrap="square" lIns="270000" tIns="90000" rIns="270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Presentation on new home security business, analysis and targeting strategies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>
            <a:spLocks noGrp="1"/>
          </p:cNvSpPr>
          <p:nvPr>
            <p:ph type="title"/>
          </p:nvPr>
        </p:nvSpPr>
        <p:spPr>
          <a:xfrm>
            <a:off x="775419" y="2287780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MY" dirty="0"/>
              <a:t>Approach</a:t>
            </a:r>
            <a:endParaRPr lang="en-MY" dirty="0"/>
          </a:p>
        </p:txBody>
      </p:sp>
      <p:sp>
        <p:nvSpPr>
          <p:cNvPr id="202" name="Google Shape;202;p38"/>
          <p:cNvSpPr txBox="1">
            <a:spLocks noGrp="1"/>
          </p:cNvSpPr>
          <p:nvPr>
            <p:ph type="title" idx="2"/>
          </p:nvPr>
        </p:nvSpPr>
        <p:spPr>
          <a:xfrm>
            <a:off x="4039075" y="787325"/>
            <a:ext cx="1065900" cy="10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5511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6343200" cy="5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 Approaches</a:t>
            </a:r>
            <a:endParaRPr dirty="0"/>
          </a:p>
        </p:txBody>
      </p:sp>
      <p:sp>
        <p:nvSpPr>
          <p:cNvPr id="209" name="Google Shape;209;p39"/>
          <p:cNvSpPr txBox="1">
            <a:spLocks noGrp="1"/>
          </p:cNvSpPr>
          <p:nvPr>
            <p:ph type="body" idx="1"/>
          </p:nvPr>
        </p:nvSpPr>
        <p:spPr>
          <a:xfrm>
            <a:off x="1105025" y="1402600"/>
            <a:ext cx="5395500" cy="28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-MY" sz="1800" dirty="0" smtClean="0">
                <a:solidFill>
                  <a:schemeClr val="dk1"/>
                </a:solidFill>
              </a:rPr>
              <a:t>The analytics team approaches</a:t>
            </a:r>
            <a:r>
              <a:rPr lang="en" sz="1800" dirty="0" smtClean="0">
                <a:solidFill>
                  <a:schemeClr val="dk1"/>
                </a:solidFill>
              </a:rPr>
              <a:t>:</a:t>
            </a:r>
            <a:endParaRPr sz="1800" dirty="0" smtClean="0">
              <a:solidFill>
                <a:schemeClr val="dk1"/>
              </a:solidFill>
            </a:endParaRPr>
          </a:p>
          <a:p>
            <a:pPr marL="241300" lvl="0" indent="-215900">
              <a:spcBef>
                <a:spcPts val="1000"/>
              </a:spcBef>
              <a:buClr>
                <a:schemeClr val="dk1"/>
              </a:buClr>
            </a:pPr>
            <a:r>
              <a:rPr lang="en-MY" dirty="0">
                <a:solidFill>
                  <a:schemeClr val="dk1"/>
                </a:solidFill>
              </a:rPr>
              <a:t>Understanding the Business </a:t>
            </a:r>
            <a:r>
              <a:rPr lang="en-MY" dirty="0" smtClean="0">
                <a:solidFill>
                  <a:schemeClr val="dk1"/>
                </a:solidFill>
              </a:rPr>
              <a:t>Problem</a:t>
            </a:r>
          </a:p>
          <a:p>
            <a:pPr marL="241300" lvl="0" indent="-215900">
              <a:spcBef>
                <a:spcPts val="1000"/>
              </a:spcBef>
              <a:buClr>
                <a:schemeClr val="dk1"/>
              </a:buClr>
            </a:pPr>
            <a:r>
              <a:rPr lang="en-MY" dirty="0">
                <a:solidFill>
                  <a:schemeClr val="dk1"/>
                </a:solidFill>
              </a:rPr>
              <a:t>Analyzing the Business </a:t>
            </a:r>
            <a:r>
              <a:rPr lang="en-MY" dirty="0" smtClean="0">
                <a:solidFill>
                  <a:schemeClr val="dk1"/>
                </a:solidFill>
              </a:rPr>
              <a:t>Problem</a:t>
            </a:r>
          </a:p>
          <a:p>
            <a:pPr marL="241300" lvl="0" indent="-215900">
              <a:spcBef>
                <a:spcPts val="1000"/>
              </a:spcBef>
              <a:buClr>
                <a:schemeClr val="dk1"/>
              </a:buClr>
            </a:pPr>
            <a:r>
              <a:rPr lang="en-US" dirty="0">
                <a:solidFill>
                  <a:schemeClr val="dk1"/>
                </a:solidFill>
              </a:rPr>
              <a:t>Creating a visual representation of your analysis </a:t>
            </a:r>
            <a:r>
              <a:rPr lang="en-US" dirty="0" smtClean="0">
                <a:solidFill>
                  <a:schemeClr val="dk1"/>
                </a:solidFill>
              </a:rPr>
              <a:t>results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>
            <a:spLocks noGrp="1"/>
          </p:cNvSpPr>
          <p:nvPr>
            <p:ph type="title"/>
          </p:nvPr>
        </p:nvSpPr>
        <p:spPr>
          <a:xfrm>
            <a:off x="775419" y="2287780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MY" dirty="0"/>
              <a:t>Initial Findings</a:t>
            </a:r>
            <a:endParaRPr lang="en-MY" dirty="0"/>
          </a:p>
        </p:txBody>
      </p:sp>
      <p:sp>
        <p:nvSpPr>
          <p:cNvPr id="202" name="Google Shape;202;p38"/>
          <p:cNvSpPr txBox="1">
            <a:spLocks noGrp="1"/>
          </p:cNvSpPr>
          <p:nvPr>
            <p:ph type="title" idx="2"/>
          </p:nvPr>
        </p:nvSpPr>
        <p:spPr>
          <a:xfrm>
            <a:off x="4039075" y="787325"/>
            <a:ext cx="1065900" cy="10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8850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3"/>
          <p:cNvSpPr txBox="1">
            <a:spLocks noGrp="1"/>
          </p:cNvSpPr>
          <p:nvPr>
            <p:ph type="title"/>
          </p:nvPr>
        </p:nvSpPr>
        <p:spPr>
          <a:xfrm>
            <a:off x="2688075" y="1638900"/>
            <a:ext cx="3838200" cy="18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pic>
        <p:nvPicPr>
          <p:cNvPr id="520" name="Google Shape;520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-39062" y="-13158"/>
            <a:ext cx="1393450" cy="13919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1" name="Google Shape;521;p53"/>
          <p:cNvGrpSpPr/>
          <p:nvPr/>
        </p:nvGrpSpPr>
        <p:grpSpPr>
          <a:xfrm>
            <a:off x="1335754" y="-13901"/>
            <a:ext cx="708056" cy="708056"/>
            <a:chOff x="658850" y="-31400"/>
            <a:chExt cx="693900" cy="693900"/>
          </a:xfrm>
        </p:grpSpPr>
        <p:sp>
          <p:nvSpPr>
            <p:cNvPr id="522" name="Google Shape;522;p53"/>
            <p:cNvSpPr/>
            <p:nvPr/>
          </p:nvSpPr>
          <p:spPr>
            <a:xfrm>
              <a:off x="658850" y="-31400"/>
              <a:ext cx="693900" cy="693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523" name="Google Shape;523;p5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58875" y="-30650"/>
              <a:ext cx="693850" cy="6924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3"/>
          <p:cNvSpPr txBox="1">
            <a:spLocks noGrp="1"/>
          </p:cNvSpPr>
          <p:nvPr>
            <p:ph type="title"/>
          </p:nvPr>
        </p:nvSpPr>
        <p:spPr>
          <a:xfrm>
            <a:off x="2688075" y="1638900"/>
            <a:ext cx="3838200" cy="18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pic>
        <p:nvPicPr>
          <p:cNvPr id="520" name="Google Shape;520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-39062" y="-13158"/>
            <a:ext cx="1393450" cy="13919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1" name="Google Shape;521;p53"/>
          <p:cNvGrpSpPr/>
          <p:nvPr/>
        </p:nvGrpSpPr>
        <p:grpSpPr>
          <a:xfrm>
            <a:off x="1335754" y="-13901"/>
            <a:ext cx="708056" cy="708056"/>
            <a:chOff x="658850" y="-31400"/>
            <a:chExt cx="693900" cy="693900"/>
          </a:xfrm>
        </p:grpSpPr>
        <p:sp>
          <p:nvSpPr>
            <p:cNvPr id="522" name="Google Shape;522;p53"/>
            <p:cNvSpPr/>
            <p:nvPr/>
          </p:nvSpPr>
          <p:spPr>
            <a:xfrm>
              <a:off x="658850" y="-31400"/>
              <a:ext cx="693900" cy="693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523" name="Google Shape;523;p5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58875" y="-30650"/>
              <a:ext cx="693850" cy="69240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767976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fference Between Cryptocurrency and Stocks by Slidesgo">
  <a:themeElements>
    <a:clrScheme name="Simple Light">
      <a:dk1>
        <a:srgbClr val="313131"/>
      </a:dk1>
      <a:lt1>
        <a:srgbClr val="FFFFFF"/>
      </a:lt1>
      <a:dk2>
        <a:srgbClr val="D8867B"/>
      </a:dk2>
      <a:lt2>
        <a:srgbClr val="7DBBBF"/>
      </a:lt2>
      <a:accent1>
        <a:srgbClr val="FFF27B"/>
      </a:accent1>
      <a:accent2>
        <a:srgbClr val="B1CB7C"/>
      </a:accent2>
      <a:accent3>
        <a:srgbClr val="F6F6F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286</Words>
  <Application>Microsoft Office PowerPoint</Application>
  <PresentationFormat>On-screen Show (16:9)</PresentationFormat>
  <Paragraphs>70</Paragraphs>
  <Slides>17</Slides>
  <Notes>17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Comfortaa</vt:lpstr>
      <vt:lpstr>Poppins</vt:lpstr>
      <vt:lpstr>Poppins SemiBold</vt:lpstr>
      <vt:lpstr>Difference Between Cryptocurrency and Stocks by Slidesgo</vt:lpstr>
      <vt:lpstr>Home Security Business Briefing</vt:lpstr>
      <vt:lpstr>Executive Summary</vt:lpstr>
      <vt:lpstr>Executive Summary</vt:lpstr>
      <vt:lpstr>Introduction</vt:lpstr>
      <vt:lpstr>Approach</vt:lpstr>
      <vt:lpstr>Project Approaches</vt:lpstr>
      <vt:lpstr>Initial Findings</vt:lpstr>
      <vt:lpstr>A picture is worth a thousand words</vt:lpstr>
      <vt:lpstr>A picture is worth a thousand words</vt:lpstr>
      <vt:lpstr>Data Exploration</vt:lpstr>
      <vt:lpstr>Targeting Strategy</vt:lpstr>
      <vt:lpstr>Pictures always reinforce the concept</vt:lpstr>
      <vt:lpstr>Strategy checklist</vt:lpstr>
      <vt:lpstr>Transactions</vt:lpstr>
      <vt:lpstr>Thanks!</vt:lpstr>
      <vt:lpstr>Alternative resources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Difference between cryptocurrency  and stocks</dc:title>
  <dc:creator>Dennis</dc:creator>
  <cp:lastModifiedBy>Dennis</cp:lastModifiedBy>
  <cp:revision>17</cp:revision>
  <dcterms:modified xsi:type="dcterms:W3CDTF">2022-02-09T07:57:08Z</dcterms:modified>
</cp:coreProperties>
</file>